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1a959c9b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1a959c9b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1a959c9b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1a959c9b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1a959c9b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1a959c9b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1e040ad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1e040ad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1a959c9b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1a959c9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1a959c9b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1a959c9b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1a959c9b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1a959c9b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25145e3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25145e3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ff6e97683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ff6e97683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25145e3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25145e3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ff6e9768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ff6e9768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25145e3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25145e3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1e040ad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1e040ad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1e040ad6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1e040ad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1e040ad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1e040ad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ff6e9768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ff6e9768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ff6e9768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ff6e9768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ff6e97683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ff6e97683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ff6e9768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ff6e97683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ff6e97683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ff6e97683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ff6e9768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ff6e9768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1a959c9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1a959c9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arxiv.org/abs/1703.0687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arxiv.org/abs/2010.11929"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s://paperswithcode.com/sota/image-classification-on-image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paperswithcode.com/sota/object-detection-on-coco"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arxiv.org/abs/2201.03545" TargetMode="External"/><Relationship Id="rId4" Type="http://schemas.openxmlformats.org/officeDocument/2006/relationships/hyperlink" Target="https://arxiv.org/abs/2012.07177v2" TargetMode="External"/><Relationship Id="rId11" Type="http://schemas.openxmlformats.org/officeDocument/2006/relationships/hyperlink" Target="https://openai.com/blog/dall-e/" TargetMode="External"/><Relationship Id="rId10" Type="http://schemas.openxmlformats.org/officeDocument/2006/relationships/hyperlink" Target="https://openai.com/blog/multimodal-neurons/" TargetMode="External"/><Relationship Id="rId12" Type="http://schemas.openxmlformats.org/officeDocument/2006/relationships/hyperlink" Target="https://deepmind.com/blog/article/building-architectures-that-can-handle-the-worlds-data" TargetMode="External"/><Relationship Id="rId9" Type="http://schemas.openxmlformats.org/officeDocument/2006/relationships/hyperlink" Target="https://openai.com/blog/clip/" TargetMode="External"/><Relationship Id="rId5" Type="http://schemas.openxmlformats.org/officeDocument/2006/relationships/hyperlink" Target="https://www.kaggle.com/saife245/cutmix-vs-mixup-vs-gridmask-vs-cutout" TargetMode="External"/><Relationship Id="rId6" Type="http://schemas.openxmlformats.org/officeDocument/2006/relationships/hyperlink" Target="https://arxiv.org/abs/2002.12047" TargetMode="External"/><Relationship Id="rId7" Type="http://schemas.openxmlformats.org/officeDocument/2006/relationships/hyperlink" Target="https://arxiv.org/abs/2112.03857v1" TargetMode="External"/><Relationship Id="rId8" Type="http://schemas.openxmlformats.org/officeDocument/2006/relationships/hyperlink" Target="https://arxiv.org/abs/2111.11432v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gif"/><Relationship Id="rId4" Type="http://schemas.openxmlformats.org/officeDocument/2006/relationships/image" Target="../media/image23.gif"/><Relationship Id="rId5" Type="http://schemas.openxmlformats.org/officeDocument/2006/relationships/image" Target="../media/image24.gif"/><Relationship Id="rId6" Type="http://schemas.openxmlformats.org/officeDocument/2006/relationships/hyperlink" Target="https://arxiv.org/abs/1603.07285" TargetMode="External"/><Relationship Id="rId7" Type="http://schemas.openxmlformats.org/officeDocument/2006/relationships/hyperlink" Target="https://arxiv.org/abs/1603.07285" TargetMode="External"/><Relationship Id="rId8"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arxiv.org/abs/1704.0450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3.jpg"/><Relationship Id="rId5"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hyperlink" Target="https://arxiv.org/abs/1506.0264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hyperlink" Target="https://towardsdatascience.com/faster-r-cnn-for-object-detection-a-technical-summary-474c5b857b46" TargetMode="External"/><Relationship Id="rId6" Type="http://schemas.openxmlformats.org/officeDocument/2006/relationships/hyperlink" Target="https://arxiv.org/abs/1506.0264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775225"/>
            <a:ext cx="52344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a:t>Neural Networks </a:t>
            </a:r>
            <a:endParaRPr/>
          </a:p>
          <a:p>
            <a:pPr indent="0" lvl="0" marL="0" rtl="0" algn="l">
              <a:spcBef>
                <a:spcPts val="0"/>
              </a:spcBef>
              <a:spcAft>
                <a:spcPts val="0"/>
              </a:spcAft>
              <a:buNone/>
            </a:pPr>
            <a:r>
              <a:rPr lang="pl"/>
              <a:t>in Image Processing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l"/>
              <a:t>Jakub Kuciński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Image s</a:t>
            </a:r>
            <a:r>
              <a:rPr lang="pl"/>
              <a:t>egmentation</a:t>
            </a:r>
            <a:endParaRPr/>
          </a:p>
        </p:txBody>
      </p:sp>
      <p:pic>
        <p:nvPicPr>
          <p:cNvPr id="134" name="Google Shape;134;p22"/>
          <p:cNvPicPr preferRelativeResize="0"/>
          <p:nvPr/>
        </p:nvPicPr>
        <p:blipFill>
          <a:blip r:embed="rId3">
            <a:alphaModFix/>
          </a:blip>
          <a:stretch>
            <a:fillRect/>
          </a:stretch>
        </p:blipFill>
        <p:spPr>
          <a:xfrm>
            <a:off x="419100" y="1495500"/>
            <a:ext cx="8305800" cy="29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Mask R-CNN</a:t>
            </a:r>
            <a:endParaRPr/>
          </a:p>
        </p:txBody>
      </p:sp>
      <p:pic>
        <p:nvPicPr>
          <p:cNvPr id="140" name="Google Shape;140;p23"/>
          <p:cNvPicPr preferRelativeResize="0"/>
          <p:nvPr/>
        </p:nvPicPr>
        <p:blipFill>
          <a:blip r:embed="rId3">
            <a:alphaModFix/>
          </a:blip>
          <a:stretch>
            <a:fillRect/>
          </a:stretch>
        </p:blipFill>
        <p:spPr>
          <a:xfrm>
            <a:off x="301475" y="1324638"/>
            <a:ext cx="5899825" cy="2835575"/>
          </a:xfrm>
          <a:prstGeom prst="rect">
            <a:avLst/>
          </a:prstGeom>
          <a:noFill/>
          <a:ln>
            <a:noFill/>
          </a:ln>
        </p:spPr>
      </p:pic>
      <p:pic>
        <p:nvPicPr>
          <p:cNvPr id="141" name="Google Shape;141;p23"/>
          <p:cNvPicPr preferRelativeResize="0"/>
          <p:nvPr/>
        </p:nvPicPr>
        <p:blipFill>
          <a:blip r:embed="rId4">
            <a:alphaModFix/>
          </a:blip>
          <a:stretch>
            <a:fillRect/>
          </a:stretch>
        </p:blipFill>
        <p:spPr>
          <a:xfrm>
            <a:off x="6620300" y="1888075"/>
            <a:ext cx="2222225" cy="2210350"/>
          </a:xfrm>
          <a:prstGeom prst="rect">
            <a:avLst/>
          </a:prstGeom>
          <a:noFill/>
          <a:ln>
            <a:noFill/>
          </a:ln>
        </p:spPr>
      </p:pic>
      <p:sp>
        <p:nvSpPr>
          <p:cNvPr id="142" name="Google Shape;142;p23"/>
          <p:cNvSpPr txBox="1"/>
          <p:nvPr/>
        </p:nvSpPr>
        <p:spPr>
          <a:xfrm>
            <a:off x="6620300" y="1563100"/>
            <a:ext cx="91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t>RoIAlign</a:t>
            </a:r>
            <a:endParaRPr/>
          </a:p>
        </p:txBody>
      </p:sp>
      <p:sp>
        <p:nvSpPr>
          <p:cNvPr id="143" name="Google Shape;143;p23"/>
          <p:cNvSpPr txBox="1"/>
          <p:nvPr/>
        </p:nvSpPr>
        <p:spPr>
          <a:xfrm>
            <a:off x="301488" y="4222025"/>
            <a:ext cx="589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t>Kaiming He and Georgia Gkioxari and Piotr Dollár and Ross Girshick, </a:t>
            </a:r>
            <a:r>
              <a:rPr lang="pl" sz="900" u="sng">
                <a:solidFill>
                  <a:schemeClr val="hlink"/>
                </a:solidFill>
                <a:hlinkClick r:id="rId5"/>
              </a:rPr>
              <a:t>Mask R-CNN</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Vision Transformer</a:t>
            </a:r>
            <a:endParaRPr/>
          </a:p>
        </p:txBody>
      </p:sp>
      <p:sp>
        <p:nvSpPr>
          <p:cNvPr id="149" name="Google Shape;149;p24"/>
          <p:cNvSpPr txBox="1"/>
          <p:nvPr/>
        </p:nvSpPr>
        <p:spPr>
          <a:xfrm>
            <a:off x="127800" y="4642225"/>
            <a:ext cx="888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900"/>
              <a:t>Alexey Dosovitskiy et al. (3 Jun 2021), </a:t>
            </a:r>
            <a:r>
              <a:rPr lang="pl" sz="900" u="sng">
                <a:solidFill>
                  <a:schemeClr val="hlink"/>
                </a:solidFill>
                <a:hlinkClick r:id="rId3"/>
              </a:rPr>
              <a:t>An Image is Worth 16x16 Words: Transformers for Image Recognition at Scale</a:t>
            </a:r>
            <a:endParaRPr sz="900"/>
          </a:p>
        </p:txBody>
      </p:sp>
      <p:pic>
        <p:nvPicPr>
          <p:cNvPr id="150" name="Google Shape;150;p24"/>
          <p:cNvPicPr preferRelativeResize="0"/>
          <p:nvPr/>
        </p:nvPicPr>
        <p:blipFill>
          <a:blip r:embed="rId4">
            <a:alphaModFix/>
          </a:blip>
          <a:stretch>
            <a:fillRect/>
          </a:stretch>
        </p:blipFill>
        <p:spPr>
          <a:xfrm>
            <a:off x="1003725" y="808400"/>
            <a:ext cx="7136550" cy="373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1045875" y="2982375"/>
            <a:ext cx="7052252" cy="2074449"/>
          </a:xfrm>
          <a:prstGeom prst="rect">
            <a:avLst/>
          </a:prstGeom>
          <a:noFill/>
          <a:ln>
            <a:noFill/>
          </a:ln>
        </p:spPr>
      </p:pic>
      <p:sp>
        <p:nvSpPr>
          <p:cNvPr id="156" name="Google Shape;156;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Swin Transformer</a:t>
            </a:r>
            <a:endParaRPr/>
          </a:p>
        </p:txBody>
      </p:sp>
      <p:pic>
        <p:nvPicPr>
          <p:cNvPr id="157" name="Google Shape;157;p25"/>
          <p:cNvPicPr preferRelativeResize="0"/>
          <p:nvPr/>
        </p:nvPicPr>
        <p:blipFill>
          <a:blip r:embed="rId4">
            <a:alphaModFix/>
          </a:blip>
          <a:stretch>
            <a:fillRect/>
          </a:stretch>
        </p:blipFill>
        <p:spPr>
          <a:xfrm>
            <a:off x="98250" y="736350"/>
            <a:ext cx="4376351" cy="2367900"/>
          </a:xfrm>
          <a:prstGeom prst="rect">
            <a:avLst/>
          </a:prstGeom>
          <a:noFill/>
          <a:ln>
            <a:noFill/>
          </a:ln>
        </p:spPr>
      </p:pic>
      <p:pic>
        <p:nvPicPr>
          <p:cNvPr id="158" name="Google Shape;158;p25"/>
          <p:cNvPicPr preferRelativeResize="0"/>
          <p:nvPr/>
        </p:nvPicPr>
        <p:blipFill>
          <a:blip r:embed="rId5">
            <a:alphaModFix/>
          </a:blip>
          <a:stretch>
            <a:fillRect/>
          </a:stretch>
        </p:blipFill>
        <p:spPr>
          <a:xfrm>
            <a:off x="4771725" y="1093451"/>
            <a:ext cx="4153126" cy="165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Image Classification on ImageNet</a:t>
            </a:r>
            <a:endParaRPr/>
          </a:p>
        </p:txBody>
      </p:sp>
      <p:pic>
        <p:nvPicPr>
          <p:cNvPr id="164" name="Google Shape;164;p26"/>
          <p:cNvPicPr preferRelativeResize="0"/>
          <p:nvPr/>
        </p:nvPicPr>
        <p:blipFill>
          <a:blip r:embed="rId3">
            <a:alphaModFix/>
          </a:blip>
          <a:stretch>
            <a:fillRect/>
          </a:stretch>
        </p:blipFill>
        <p:spPr>
          <a:xfrm>
            <a:off x="1186750" y="686800"/>
            <a:ext cx="6858164" cy="4219648"/>
          </a:xfrm>
          <a:prstGeom prst="rect">
            <a:avLst/>
          </a:prstGeom>
          <a:noFill/>
          <a:ln>
            <a:noFill/>
          </a:ln>
        </p:spPr>
      </p:pic>
      <p:sp>
        <p:nvSpPr>
          <p:cNvPr id="165" name="Google Shape;165;p26"/>
          <p:cNvSpPr txBox="1"/>
          <p:nvPr/>
        </p:nvSpPr>
        <p:spPr>
          <a:xfrm>
            <a:off x="1186688" y="4820400"/>
            <a:ext cx="6858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900" u="sng">
                <a:solidFill>
                  <a:schemeClr val="hlink"/>
                </a:solidFill>
                <a:hlinkClick r:id="rId4"/>
              </a:rPr>
              <a:t>https://paperswithcode.com/sota/image-classification-on-imagenet</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Object Detection on COCO test-dev</a:t>
            </a:r>
            <a:endParaRPr/>
          </a:p>
        </p:txBody>
      </p:sp>
      <p:sp>
        <p:nvSpPr>
          <p:cNvPr id="171" name="Google Shape;171;p27"/>
          <p:cNvSpPr txBox="1"/>
          <p:nvPr/>
        </p:nvSpPr>
        <p:spPr>
          <a:xfrm>
            <a:off x="1204950" y="4881975"/>
            <a:ext cx="6734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900" u="sng">
                <a:solidFill>
                  <a:schemeClr val="hlink"/>
                </a:solidFill>
                <a:hlinkClick r:id="rId3"/>
              </a:rPr>
              <a:t>https://paperswithcode.com/sota/object-detection-on-coco</a:t>
            </a:r>
            <a:endParaRPr sz="900"/>
          </a:p>
        </p:txBody>
      </p:sp>
      <p:pic>
        <p:nvPicPr>
          <p:cNvPr id="172" name="Google Shape;172;p27"/>
          <p:cNvPicPr preferRelativeResize="0"/>
          <p:nvPr/>
        </p:nvPicPr>
        <p:blipFill>
          <a:blip r:embed="rId4">
            <a:alphaModFix/>
          </a:blip>
          <a:stretch>
            <a:fillRect/>
          </a:stretch>
        </p:blipFill>
        <p:spPr>
          <a:xfrm>
            <a:off x="1677675" y="649850"/>
            <a:ext cx="5788649" cy="4310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158700"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Recent trends and findings</a:t>
            </a:r>
            <a:endParaRPr/>
          </a:p>
        </p:txBody>
      </p:sp>
      <p:sp>
        <p:nvSpPr>
          <p:cNvPr id="178" name="Google Shape;178;p28"/>
          <p:cNvSpPr txBox="1"/>
          <p:nvPr/>
        </p:nvSpPr>
        <p:spPr>
          <a:xfrm>
            <a:off x="-119250" y="619050"/>
            <a:ext cx="9206400" cy="461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ViTs needs very long training (probably due to big sparsity of attention layers and thus difficulty to learn first layers - </a:t>
            </a:r>
            <a:r>
              <a:rPr lang="pl">
                <a:latin typeface="Roboto"/>
                <a:ea typeface="Roboto"/>
                <a:cs typeface="Roboto"/>
                <a:sym typeface="Roboto"/>
              </a:rPr>
              <a:t>because</a:t>
            </a:r>
            <a:r>
              <a:rPr lang="pl">
                <a:latin typeface="Roboto"/>
                <a:ea typeface="Roboto"/>
                <a:cs typeface="Roboto"/>
                <a:sym typeface="Roboto"/>
              </a:rPr>
              <a:t> of fading gradient) and strong data augmentations to </a:t>
            </a:r>
            <a:r>
              <a:rPr lang="pl">
                <a:latin typeface="Roboto"/>
                <a:ea typeface="Roboto"/>
                <a:cs typeface="Roboto"/>
                <a:sym typeface="Roboto"/>
              </a:rPr>
              <a:t>achieve</a:t>
            </a:r>
            <a:r>
              <a:rPr lang="pl">
                <a:latin typeface="Roboto"/>
                <a:ea typeface="Roboto"/>
                <a:cs typeface="Roboto"/>
                <a:sym typeface="Roboto"/>
              </a:rPr>
              <a:t> their potential.</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More stable architectures, training </a:t>
            </a:r>
            <a:r>
              <a:rPr lang="pl">
                <a:latin typeface="Roboto"/>
                <a:ea typeface="Roboto"/>
                <a:cs typeface="Roboto"/>
                <a:sym typeface="Roboto"/>
              </a:rPr>
              <a:t>schedules</a:t>
            </a:r>
            <a:r>
              <a:rPr lang="pl">
                <a:latin typeface="Roboto"/>
                <a:ea typeface="Roboto"/>
                <a:cs typeface="Roboto"/>
                <a:sym typeface="Roboto"/>
              </a:rPr>
              <a:t> and proper data augmentations for ViTs are findings of the last year.</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T</a:t>
            </a:r>
            <a:r>
              <a:rPr lang="pl">
                <a:latin typeface="Roboto"/>
                <a:ea typeface="Roboto"/>
                <a:cs typeface="Roboto"/>
                <a:sym typeface="Roboto"/>
              </a:rPr>
              <a:t>raining CNNs to reasonably good performance is easier than ViTs, but training ViTs to close State-of-the-Art performance is easier than CNNs (probably due to inductive bias of CNNs in sense of local connectivity).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Convnets if designed and trained </a:t>
            </a:r>
            <a:r>
              <a:rPr lang="pl">
                <a:latin typeface="Roboto"/>
                <a:ea typeface="Roboto"/>
                <a:cs typeface="Roboto"/>
                <a:sym typeface="Roboto"/>
              </a:rPr>
              <a:t>carefully and precisely </a:t>
            </a:r>
            <a:r>
              <a:rPr lang="pl">
                <a:latin typeface="Roboto"/>
                <a:ea typeface="Roboto"/>
                <a:cs typeface="Roboto"/>
                <a:sym typeface="Roboto"/>
              </a:rPr>
              <a:t>can </a:t>
            </a:r>
            <a:r>
              <a:rPr lang="pl">
                <a:latin typeface="Roboto"/>
                <a:ea typeface="Roboto"/>
                <a:cs typeface="Roboto"/>
                <a:sym typeface="Roboto"/>
              </a:rPr>
              <a:t>achieve</a:t>
            </a:r>
            <a:r>
              <a:rPr lang="pl">
                <a:latin typeface="Roboto"/>
                <a:ea typeface="Roboto"/>
                <a:cs typeface="Roboto"/>
                <a:sym typeface="Roboto"/>
              </a:rPr>
              <a:t> similar performance as ViTs.</a:t>
            </a:r>
            <a:endParaRPr>
              <a:latin typeface="Roboto"/>
              <a:ea typeface="Roboto"/>
              <a:cs typeface="Roboto"/>
              <a:sym typeface="Roboto"/>
            </a:endParaRPr>
          </a:p>
          <a:p>
            <a:pPr indent="0" lvl="0" marL="457200" rtl="0" algn="l">
              <a:lnSpc>
                <a:spcPct val="115000"/>
              </a:lnSpc>
              <a:spcBef>
                <a:spcPts val="0"/>
              </a:spcBef>
              <a:spcAft>
                <a:spcPts val="0"/>
              </a:spcAft>
              <a:buNone/>
            </a:pPr>
            <a:r>
              <a:rPr lang="pl" u="sng">
                <a:solidFill>
                  <a:schemeClr val="hlink"/>
                </a:solidFill>
                <a:latin typeface="Roboto"/>
                <a:ea typeface="Roboto"/>
                <a:cs typeface="Roboto"/>
                <a:sym typeface="Roboto"/>
                <a:hlinkClick r:id="rId3"/>
              </a:rPr>
              <a:t>A ConvNet for the 2020s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Data augmentation is crucial for proper training any architecture for specific task.</a:t>
            </a:r>
            <a:endParaRPr>
              <a:latin typeface="Roboto"/>
              <a:ea typeface="Roboto"/>
              <a:cs typeface="Roboto"/>
              <a:sym typeface="Roboto"/>
            </a:endParaRPr>
          </a:p>
          <a:p>
            <a:pPr indent="0" lvl="0" marL="457200" rtl="0" algn="l">
              <a:lnSpc>
                <a:spcPct val="115000"/>
              </a:lnSpc>
              <a:spcBef>
                <a:spcPts val="0"/>
              </a:spcBef>
              <a:spcAft>
                <a:spcPts val="0"/>
              </a:spcAft>
              <a:buNone/>
            </a:pPr>
            <a:r>
              <a:rPr lang="pl" u="sng">
                <a:solidFill>
                  <a:schemeClr val="accent5"/>
                </a:solidFill>
                <a:latin typeface="Roboto"/>
                <a:ea typeface="Roboto"/>
                <a:cs typeface="Roboto"/>
                <a:sym typeface="Roboto"/>
                <a:hlinkClick r:id="rId4">
                  <a:extLst>
                    <a:ext uri="{A12FA001-AC4F-418D-AE19-62706E023703}">
                      <ahyp:hlinkClr val="tx"/>
                    </a:ext>
                  </a:extLst>
                </a:hlinkClick>
              </a:rPr>
              <a:t>Simple Copy-Paste is a Strong Data Augmentation Method for Instance Segmentation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New strong data augmentations for mixing data samples: CutMix, MixUp, FMix. Especially useful when training CNNs on limited data.</a:t>
            </a:r>
            <a:endParaRPr>
              <a:latin typeface="Roboto"/>
              <a:ea typeface="Roboto"/>
              <a:cs typeface="Roboto"/>
              <a:sym typeface="Roboto"/>
            </a:endParaRPr>
          </a:p>
          <a:p>
            <a:pPr indent="0" lvl="0" marL="0" rtl="0" algn="l">
              <a:lnSpc>
                <a:spcPct val="115000"/>
              </a:lnSpc>
              <a:spcBef>
                <a:spcPts val="0"/>
              </a:spcBef>
              <a:spcAft>
                <a:spcPts val="0"/>
              </a:spcAft>
              <a:buNone/>
            </a:pPr>
            <a:r>
              <a:rPr lang="pl">
                <a:latin typeface="Roboto"/>
                <a:ea typeface="Roboto"/>
                <a:cs typeface="Roboto"/>
                <a:sym typeface="Roboto"/>
              </a:rPr>
              <a:t>	</a:t>
            </a:r>
            <a:r>
              <a:rPr lang="pl" u="sng">
                <a:solidFill>
                  <a:schemeClr val="hlink"/>
                </a:solidFill>
                <a:latin typeface="Roboto"/>
                <a:ea typeface="Roboto"/>
                <a:cs typeface="Roboto"/>
                <a:sym typeface="Roboto"/>
                <a:hlinkClick r:id="rId5"/>
              </a:rPr>
              <a:t>Cutmix-vs-Mixup-vs-GridMask-vs-CutOut</a:t>
            </a:r>
            <a:endParaRPr>
              <a:latin typeface="Roboto"/>
              <a:ea typeface="Roboto"/>
              <a:cs typeface="Roboto"/>
              <a:sym typeface="Roboto"/>
            </a:endParaRPr>
          </a:p>
          <a:p>
            <a:pPr indent="0" lvl="0" marL="0" rtl="0" algn="l">
              <a:lnSpc>
                <a:spcPct val="115000"/>
              </a:lnSpc>
              <a:spcBef>
                <a:spcPts val="0"/>
              </a:spcBef>
              <a:spcAft>
                <a:spcPts val="0"/>
              </a:spcAft>
              <a:buNone/>
            </a:pPr>
            <a:r>
              <a:rPr lang="pl">
                <a:latin typeface="Roboto"/>
                <a:ea typeface="Roboto"/>
                <a:cs typeface="Roboto"/>
                <a:sym typeface="Roboto"/>
              </a:rPr>
              <a:t>	</a:t>
            </a:r>
            <a:r>
              <a:rPr lang="pl" u="sng">
                <a:solidFill>
                  <a:schemeClr val="hlink"/>
                </a:solidFill>
                <a:latin typeface="Roboto"/>
                <a:ea typeface="Roboto"/>
                <a:cs typeface="Roboto"/>
                <a:sym typeface="Roboto"/>
                <a:hlinkClick r:id="rId6"/>
              </a:rPr>
              <a:t>FMix: Enhancing Mixed Sample Data Augmentation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pl">
                <a:latin typeface="Roboto"/>
                <a:ea typeface="Roboto"/>
                <a:cs typeface="Roboto"/>
                <a:sym typeface="Roboto"/>
              </a:rPr>
              <a:t>Creating special architectures and training models on different tasks or even different domains (e.g. images and text) are becoming more and more popular as it can allow to increase general performance and improve accuracy in few or zero-shot learning due to access to additional data and advance generalization.</a:t>
            </a:r>
            <a:endParaRPr>
              <a:latin typeface="Roboto"/>
              <a:ea typeface="Roboto"/>
              <a:cs typeface="Roboto"/>
              <a:sym typeface="Roboto"/>
            </a:endParaRPr>
          </a:p>
          <a:p>
            <a:pPr indent="0" lvl="0" marL="0" rtl="0" algn="l">
              <a:lnSpc>
                <a:spcPct val="115000"/>
              </a:lnSpc>
              <a:spcBef>
                <a:spcPts val="0"/>
              </a:spcBef>
              <a:spcAft>
                <a:spcPts val="0"/>
              </a:spcAft>
              <a:buNone/>
            </a:pPr>
            <a:r>
              <a:rPr lang="pl">
                <a:latin typeface="Roboto"/>
                <a:ea typeface="Roboto"/>
                <a:cs typeface="Roboto"/>
                <a:sym typeface="Roboto"/>
              </a:rPr>
              <a:t>	</a:t>
            </a:r>
            <a:r>
              <a:rPr lang="pl" u="sng">
                <a:solidFill>
                  <a:schemeClr val="hlink"/>
                </a:solidFill>
                <a:latin typeface="Roboto"/>
                <a:ea typeface="Roboto"/>
                <a:cs typeface="Roboto"/>
                <a:sym typeface="Roboto"/>
                <a:hlinkClick r:id="rId7"/>
              </a:rPr>
              <a:t>Grounded Language-Image Pre-training</a:t>
            </a:r>
            <a:r>
              <a:rPr lang="pl">
                <a:latin typeface="Roboto"/>
                <a:ea typeface="Roboto"/>
                <a:cs typeface="Roboto"/>
                <a:sym typeface="Roboto"/>
              </a:rPr>
              <a:t>, </a:t>
            </a:r>
            <a:r>
              <a:rPr lang="pl" u="sng">
                <a:solidFill>
                  <a:schemeClr val="hlink"/>
                </a:solidFill>
                <a:latin typeface="Roboto"/>
                <a:ea typeface="Roboto"/>
                <a:cs typeface="Roboto"/>
                <a:sym typeface="Roboto"/>
                <a:hlinkClick r:id="rId8"/>
              </a:rPr>
              <a:t>Florance</a:t>
            </a:r>
            <a:r>
              <a:rPr lang="pl">
                <a:latin typeface="Roboto"/>
                <a:ea typeface="Roboto"/>
                <a:cs typeface="Roboto"/>
                <a:sym typeface="Roboto"/>
              </a:rPr>
              <a:t>, </a:t>
            </a:r>
            <a:r>
              <a:rPr lang="pl" u="sng">
                <a:solidFill>
                  <a:schemeClr val="hlink"/>
                </a:solidFill>
                <a:latin typeface="Roboto"/>
                <a:ea typeface="Roboto"/>
                <a:cs typeface="Roboto"/>
                <a:sym typeface="Roboto"/>
                <a:hlinkClick r:id="rId9"/>
              </a:rPr>
              <a:t>CLIP</a:t>
            </a:r>
            <a:r>
              <a:rPr lang="pl">
                <a:latin typeface="Roboto"/>
                <a:ea typeface="Roboto"/>
                <a:cs typeface="Roboto"/>
                <a:sym typeface="Roboto"/>
              </a:rPr>
              <a:t>, </a:t>
            </a:r>
            <a:r>
              <a:rPr lang="pl" u="sng">
                <a:solidFill>
                  <a:schemeClr val="hlink"/>
                </a:solidFill>
                <a:latin typeface="Roboto"/>
                <a:ea typeface="Roboto"/>
                <a:cs typeface="Roboto"/>
                <a:sym typeface="Roboto"/>
                <a:hlinkClick r:id="rId10"/>
              </a:rPr>
              <a:t>Multimodal Neurons in NN</a:t>
            </a:r>
            <a:r>
              <a:rPr lang="pl">
                <a:latin typeface="Roboto"/>
                <a:ea typeface="Roboto"/>
                <a:cs typeface="Roboto"/>
                <a:sym typeface="Roboto"/>
              </a:rPr>
              <a:t>, </a:t>
            </a:r>
            <a:r>
              <a:rPr lang="pl" u="sng">
                <a:solidFill>
                  <a:schemeClr val="hlink"/>
                </a:solidFill>
                <a:latin typeface="Roboto"/>
                <a:ea typeface="Roboto"/>
                <a:cs typeface="Roboto"/>
                <a:sym typeface="Roboto"/>
                <a:hlinkClick r:id="rId11"/>
              </a:rPr>
              <a:t>DALL·E</a:t>
            </a:r>
            <a:r>
              <a:rPr lang="pl">
                <a:latin typeface="Roboto"/>
                <a:ea typeface="Roboto"/>
                <a:cs typeface="Roboto"/>
                <a:sym typeface="Roboto"/>
              </a:rPr>
              <a:t>, </a:t>
            </a:r>
            <a:r>
              <a:rPr lang="pl" u="sng">
                <a:solidFill>
                  <a:schemeClr val="hlink"/>
                </a:solidFill>
                <a:latin typeface="Roboto"/>
                <a:ea typeface="Roboto"/>
                <a:cs typeface="Roboto"/>
                <a:sym typeface="Roboto"/>
                <a:hlinkClick r:id="rId12"/>
              </a:rPr>
              <a:t>Perceiver IO</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Additional slides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Different types of convolutions</a:t>
            </a:r>
            <a:endParaRPr/>
          </a:p>
        </p:txBody>
      </p:sp>
      <p:pic>
        <p:nvPicPr>
          <p:cNvPr id="189" name="Google Shape;189;p30"/>
          <p:cNvPicPr preferRelativeResize="0"/>
          <p:nvPr/>
        </p:nvPicPr>
        <p:blipFill>
          <a:blip r:embed="rId3">
            <a:alphaModFix/>
          </a:blip>
          <a:stretch>
            <a:fillRect/>
          </a:stretch>
        </p:blipFill>
        <p:spPr>
          <a:xfrm>
            <a:off x="30075" y="787300"/>
            <a:ext cx="2251775" cy="2390200"/>
          </a:xfrm>
          <a:prstGeom prst="rect">
            <a:avLst/>
          </a:prstGeom>
          <a:noFill/>
          <a:ln>
            <a:noFill/>
          </a:ln>
        </p:spPr>
      </p:pic>
      <p:sp>
        <p:nvSpPr>
          <p:cNvPr id="190" name="Google Shape;190;p30"/>
          <p:cNvSpPr txBox="1"/>
          <p:nvPr/>
        </p:nvSpPr>
        <p:spPr>
          <a:xfrm>
            <a:off x="2281850" y="787300"/>
            <a:ext cx="115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No padding, no stride</a:t>
            </a:r>
            <a:endParaRPr>
              <a:latin typeface="Roboto"/>
              <a:ea typeface="Roboto"/>
              <a:cs typeface="Roboto"/>
              <a:sym typeface="Roboto"/>
            </a:endParaRPr>
          </a:p>
        </p:txBody>
      </p:sp>
      <p:sp>
        <p:nvSpPr>
          <p:cNvPr id="191" name="Google Shape;191;p30"/>
          <p:cNvSpPr txBox="1"/>
          <p:nvPr/>
        </p:nvSpPr>
        <p:spPr>
          <a:xfrm>
            <a:off x="6820700" y="787300"/>
            <a:ext cx="120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Full</a:t>
            </a:r>
            <a:r>
              <a:rPr lang="pl">
                <a:latin typeface="Roboto"/>
                <a:ea typeface="Roboto"/>
                <a:cs typeface="Roboto"/>
                <a:sym typeface="Roboto"/>
              </a:rPr>
              <a:t> padding, no stride</a:t>
            </a:r>
            <a:endParaRPr>
              <a:latin typeface="Roboto"/>
              <a:ea typeface="Roboto"/>
              <a:cs typeface="Roboto"/>
              <a:sym typeface="Roboto"/>
            </a:endParaRPr>
          </a:p>
        </p:txBody>
      </p:sp>
      <p:pic>
        <p:nvPicPr>
          <p:cNvPr id="192" name="Google Shape;192;p30"/>
          <p:cNvPicPr preferRelativeResize="0"/>
          <p:nvPr/>
        </p:nvPicPr>
        <p:blipFill>
          <a:blip r:embed="rId4">
            <a:alphaModFix/>
          </a:blip>
          <a:stretch>
            <a:fillRect/>
          </a:stretch>
        </p:blipFill>
        <p:spPr>
          <a:xfrm>
            <a:off x="2281850" y="2374250"/>
            <a:ext cx="2440007" cy="2390200"/>
          </a:xfrm>
          <a:prstGeom prst="rect">
            <a:avLst/>
          </a:prstGeom>
          <a:noFill/>
          <a:ln>
            <a:noFill/>
          </a:ln>
        </p:spPr>
      </p:pic>
      <p:pic>
        <p:nvPicPr>
          <p:cNvPr id="193" name="Google Shape;193;p30"/>
          <p:cNvPicPr preferRelativeResize="0"/>
          <p:nvPr/>
        </p:nvPicPr>
        <p:blipFill>
          <a:blip r:embed="rId5">
            <a:alphaModFix/>
          </a:blip>
          <a:stretch>
            <a:fillRect/>
          </a:stretch>
        </p:blipFill>
        <p:spPr>
          <a:xfrm>
            <a:off x="6775900" y="2441775"/>
            <a:ext cx="2338025" cy="2255143"/>
          </a:xfrm>
          <a:prstGeom prst="rect">
            <a:avLst/>
          </a:prstGeom>
          <a:noFill/>
          <a:ln>
            <a:noFill/>
          </a:ln>
        </p:spPr>
      </p:pic>
      <p:sp>
        <p:nvSpPr>
          <p:cNvPr id="194" name="Google Shape;194;p30"/>
          <p:cNvSpPr txBox="1"/>
          <p:nvPr/>
        </p:nvSpPr>
        <p:spPr>
          <a:xfrm>
            <a:off x="1125650" y="4081325"/>
            <a:ext cx="115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No padding, strides</a:t>
            </a:r>
            <a:endParaRPr>
              <a:latin typeface="Roboto"/>
              <a:ea typeface="Roboto"/>
              <a:cs typeface="Roboto"/>
              <a:sym typeface="Roboto"/>
            </a:endParaRPr>
          </a:p>
        </p:txBody>
      </p:sp>
      <p:sp>
        <p:nvSpPr>
          <p:cNvPr id="195" name="Google Shape;195;p30"/>
          <p:cNvSpPr txBox="1"/>
          <p:nvPr/>
        </p:nvSpPr>
        <p:spPr>
          <a:xfrm>
            <a:off x="5949800" y="4226650"/>
            <a:ext cx="8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Dilation</a:t>
            </a:r>
            <a:endParaRPr>
              <a:latin typeface="Roboto"/>
              <a:ea typeface="Roboto"/>
              <a:cs typeface="Roboto"/>
              <a:sym typeface="Roboto"/>
            </a:endParaRPr>
          </a:p>
        </p:txBody>
      </p:sp>
      <p:sp>
        <p:nvSpPr>
          <p:cNvPr id="196" name="Google Shape;196;p30"/>
          <p:cNvSpPr txBox="1"/>
          <p:nvPr/>
        </p:nvSpPr>
        <p:spPr>
          <a:xfrm>
            <a:off x="3319725" y="4764450"/>
            <a:ext cx="5794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l" sz="900"/>
              <a:t>Vincent Dumoulin, Francesco Visin -</a:t>
            </a:r>
            <a:r>
              <a:rPr lang="pl" sz="900">
                <a:uFill>
                  <a:noFill/>
                </a:uFill>
                <a:hlinkClick r:id="rId6"/>
              </a:rPr>
              <a:t> </a:t>
            </a:r>
            <a:r>
              <a:rPr lang="pl" sz="900" u="sng">
                <a:solidFill>
                  <a:schemeClr val="hlink"/>
                </a:solidFill>
                <a:hlinkClick r:id="rId7"/>
              </a:rPr>
              <a:t>A guide to convolution arithmetic for deep learning</a:t>
            </a:r>
            <a:endParaRPr sz="900"/>
          </a:p>
        </p:txBody>
      </p:sp>
      <p:pic>
        <p:nvPicPr>
          <p:cNvPr id="197" name="Google Shape;197;p30"/>
          <p:cNvPicPr preferRelativeResize="0"/>
          <p:nvPr/>
        </p:nvPicPr>
        <p:blipFill>
          <a:blip r:embed="rId8">
            <a:alphaModFix/>
          </a:blip>
          <a:stretch>
            <a:fillRect/>
          </a:stretch>
        </p:blipFill>
        <p:spPr>
          <a:xfrm>
            <a:off x="4721850" y="787300"/>
            <a:ext cx="2054054" cy="239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Intersection over Union (</a:t>
            </a:r>
            <a:r>
              <a:rPr lang="pl"/>
              <a:t>IoU) - training</a:t>
            </a:r>
            <a:endParaRPr/>
          </a:p>
        </p:txBody>
      </p:sp>
      <p:pic>
        <p:nvPicPr>
          <p:cNvPr id="203" name="Google Shape;203;p31"/>
          <p:cNvPicPr preferRelativeResize="0"/>
          <p:nvPr/>
        </p:nvPicPr>
        <p:blipFill>
          <a:blip r:embed="rId3">
            <a:alphaModFix/>
          </a:blip>
          <a:stretch>
            <a:fillRect/>
          </a:stretch>
        </p:blipFill>
        <p:spPr>
          <a:xfrm>
            <a:off x="220175" y="783775"/>
            <a:ext cx="5409807" cy="4219649"/>
          </a:xfrm>
          <a:prstGeom prst="rect">
            <a:avLst/>
          </a:prstGeom>
          <a:noFill/>
          <a:ln>
            <a:noFill/>
          </a:ln>
        </p:spPr>
      </p:pic>
      <p:sp>
        <p:nvSpPr>
          <p:cNvPr id="204" name="Google Shape;204;p31"/>
          <p:cNvSpPr txBox="1"/>
          <p:nvPr/>
        </p:nvSpPr>
        <p:spPr>
          <a:xfrm>
            <a:off x="5902350" y="783775"/>
            <a:ext cx="316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In YOLO training: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If the center of an object falls into a grid cell, that grid cell is responsible for detecting that object.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We bind ground truth box with the predicted box of greatest IoU and train only cells with such selected boxes.</a:t>
            </a:r>
            <a:endParaRPr>
              <a:latin typeface="Roboto"/>
              <a:ea typeface="Roboto"/>
              <a:cs typeface="Roboto"/>
              <a:sym typeface="Roboto"/>
            </a:endParaRPr>
          </a:p>
        </p:txBody>
      </p:sp>
      <p:sp>
        <p:nvSpPr>
          <p:cNvPr id="205" name="Google Shape;205;p31"/>
          <p:cNvSpPr txBox="1"/>
          <p:nvPr/>
        </p:nvSpPr>
        <p:spPr>
          <a:xfrm>
            <a:off x="5902350" y="2879425"/>
            <a:ext cx="3022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In Faster R-CNN </a:t>
            </a:r>
            <a:r>
              <a:rPr lang="pl">
                <a:latin typeface="Roboto"/>
                <a:ea typeface="Roboto"/>
                <a:cs typeface="Roboto"/>
                <a:sym typeface="Roboto"/>
              </a:rPr>
              <a:t>RPN </a:t>
            </a:r>
            <a:r>
              <a:rPr lang="pl">
                <a:latin typeface="Roboto"/>
                <a:ea typeface="Roboto"/>
                <a:cs typeface="Roboto"/>
                <a:sym typeface="Roboto"/>
              </a:rPr>
              <a:t>training: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We train only on positive and negative predicted boxes.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Positive sample if it has the highest </a:t>
            </a:r>
            <a:r>
              <a:rPr lang="pl">
                <a:latin typeface="Roboto"/>
                <a:ea typeface="Roboto"/>
                <a:cs typeface="Roboto"/>
                <a:sym typeface="Roboto"/>
              </a:rPr>
              <a:t>or greater than 0.7 </a:t>
            </a:r>
            <a:r>
              <a:rPr lang="pl">
                <a:latin typeface="Roboto"/>
                <a:ea typeface="Roboto"/>
                <a:cs typeface="Roboto"/>
                <a:sym typeface="Roboto"/>
              </a:rPr>
              <a:t>IoU with any ground truth box.</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Negative sample if IoU with all ground truth boxes is less than 0.3.</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90015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pl" sz="1911"/>
              <a:t>Algorithms that won the ImageNet Large Scale Visual Recognition Challenge (ILSVRC)</a:t>
            </a:r>
            <a:endParaRPr sz="1911"/>
          </a:p>
        </p:txBody>
      </p:sp>
      <p:pic>
        <p:nvPicPr>
          <p:cNvPr id="74" name="Google Shape;74;p14"/>
          <p:cNvPicPr preferRelativeResize="0"/>
          <p:nvPr/>
        </p:nvPicPr>
        <p:blipFill>
          <a:blip r:embed="rId3">
            <a:alphaModFix/>
          </a:blip>
          <a:stretch>
            <a:fillRect/>
          </a:stretch>
        </p:blipFill>
        <p:spPr>
          <a:xfrm>
            <a:off x="7875" y="918019"/>
            <a:ext cx="9128250" cy="3619081"/>
          </a:xfrm>
          <a:prstGeom prst="rect">
            <a:avLst/>
          </a:prstGeom>
          <a:noFill/>
          <a:ln>
            <a:noFill/>
          </a:ln>
        </p:spPr>
      </p:pic>
      <p:sp>
        <p:nvSpPr>
          <p:cNvPr id="75" name="Google Shape;75;p14"/>
          <p:cNvSpPr txBox="1"/>
          <p:nvPr/>
        </p:nvSpPr>
        <p:spPr>
          <a:xfrm>
            <a:off x="71250" y="4612325"/>
            <a:ext cx="900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latin typeface="Roboto"/>
                <a:ea typeface="Roboto"/>
                <a:cs typeface="Roboto"/>
                <a:sym typeface="Roboto"/>
              </a:rPr>
              <a:t>Kang, Dae-Young &amp; Duong, Hieu &amp; Park, Jung-Chul. (2020). Application of Deep Learning in Dentistry and Implantology. The Korean Academy of Oral and Maxillofacial Implantology. 24. 148-181. 10.32542/implantology.202015.</a:t>
            </a:r>
            <a:endParaRPr sz="9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Non-maximum Suppression (NMS) - testing</a:t>
            </a:r>
            <a:endParaRPr/>
          </a:p>
        </p:txBody>
      </p:sp>
      <p:pic>
        <p:nvPicPr>
          <p:cNvPr id="211" name="Google Shape;211;p32"/>
          <p:cNvPicPr preferRelativeResize="0"/>
          <p:nvPr/>
        </p:nvPicPr>
        <p:blipFill>
          <a:blip r:embed="rId3">
            <a:alphaModFix/>
          </a:blip>
          <a:stretch>
            <a:fillRect/>
          </a:stretch>
        </p:blipFill>
        <p:spPr>
          <a:xfrm>
            <a:off x="1590350" y="681475"/>
            <a:ext cx="5842399" cy="2691675"/>
          </a:xfrm>
          <a:prstGeom prst="rect">
            <a:avLst/>
          </a:prstGeom>
          <a:noFill/>
          <a:ln>
            <a:noFill/>
          </a:ln>
        </p:spPr>
      </p:pic>
      <p:sp>
        <p:nvSpPr>
          <p:cNvPr id="212" name="Google Shape;212;p32"/>
          <p:cNvSpPr txBox="1"/>
          <p:nvPr/>
        </p:nvSpPr>
        <p:spPr>
          <a:xfrm>
            <a:off x="380250" y="3234900"/>
            <a:ext cx="8383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At inference we assume that we don’t have ground truth boxes and our model returns much more boxes than there are objects at the image. We need to somehow select the right box and discard excessive ones. One can use NMS for that purpose. It can be described as follows: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Select box with highest confidence from proposals, add it to results and remove from proposals.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Remove all </a:t>
            </a:r>
            <a:r>
              <a:rPr lang="pl">
                <a:latin typeface="Roboto"/>
                <a:ea typeface="Roboto"/>
                <a:cs typeface="Roboto"/>
                <a:sym typeface="Roboto"/>
              </a:rPr>
              <a:t>proposal </a:t>
            </a:r>
            <a:r>
              <a:rPr lang="pl">
                <a:latin typeface="Roboto"/>
                <a:ea typeface="Roboto"/>
                <a:cs typeface="Roboto"/>
                <a:sym typeface="Roboto"/>
              </a:rPr>
              <a:t>boxes that have IoU greater than the threshold </a:t>
            </a:r>
            <a:r>
              <a:rPr lang="pl">
                <a:latin typeface="Roboto"/>
                <a:ea typeface="Roboto"/>
                <a:cs typeface="Roboto"/>
                <a:sym typeface="Roboto"/>
              </a:rPr>
              <a:t>with the selected box</a:t>
            </a:r>
            <a:r>
              <a:rPr lang="pl">
                <a:latin typeface="Roboto"/>
                <a:ea typeface="Roboto"/>
                <a:cs typeface="Roboto"/>
                <a:sym typeface="Roboto"/>
              </a:rPr>
              <a: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Repeat until there are no more proposals.</a:t>
            </a:r>
            <a:endParaRPr>
              <a:latin typeface="Roboto"/>
              <a:ea typeface="Roboto"/>
              <a:cs typeface="Roboto"/>
              <a:sym typeface="Roboto"/>
            </a:endParaRPr>
          </a:p>
          <a:p>
            <a:pPr indent="0" lvl="0" marL="0" rtl="0" algn="l">
              <a:spcBef>
                <a:spcPts val="0"/>
              </a:spcBef>
              <a:spcAft>
                <a:spcPts val="0"/>
              </a:spcAft>
              <a:buNone/>
            </a:pPr>
            <a:r>
              <a:rPr lang="pl">
                <a:latin typeface="Roboto"/>
                <a:ea typeface="Roboto"/>
                <a:cs typeface="Roboto"/>
                <a:sym typeface="Roboto"/>
              </a:rPr>
              <a:t>NMS can be applied class-wise. It is also used in the proposal selection from RPN network in Faster-RCNN. There are some improved variants of NMS e.g. </a:t>
            </a:r>
            <a:r>
              <a:rPr lang="pl" u="sng">
                <a:solidFill>
                  <a:schemeClr val="hlink"/>
                </a:solidFill>
                <a:latin typeface="Roboto"/>
                <a:ea typeface="Roboto"/>
                <a:cs typeface="Roboto"/>
                <a:sym typeface="Roboto"/>
                <a:hlinkClick r:id="rId4"/>
              </a:rPr>
              <a:t>Soft-NMS</a:t>
            </a:r>
            <a:r>
              <a:rPr lang="pl">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Average Precision (</a:t>
            </a:r>
            <a:r>
              <a:rPr lang="pl"/>
              <a:t>AP) and mean Average Precision (mAP)</a:t>
            </a:r>
            <a:endParaRPr/>
          </a:p>
        </p:txBody>
      </p:sp>
      <p:sp>
        <p:nvSpPr>
          <p:cNvPr id="218" name="Google Shape;218;p33"/>
          <p:cNvSpPr txBox="1"/>
          <p:nvPr/>
        </p:nvSpPr>
        <p:spPr>
          <a:xfrm>
            <a:off x="2518050" y="4748350"/>
            <a:ext cx="5187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900"/>
              <a:t>https://jonathan-hui.medium.com/map-mean-average-precision-for-object-detection-45c121a31173</a:t>
            </a:r>
            <a:endParaRPr sz="900"/>
          </a:p>
        </p:txBody>
      </p:sp>
      <p:pic>
        <p:nvPicPr>
          <p:cNvPr id="219" name="Google Shape;219;p33"/>
          <p:cNvPicPr preferRelativeResize="0"/>
          <p:nvPr/>
        </p:nvPicPr>
        <p:blipFill>
          <a:blip r:embed="rId3">
            <a:alphaModFix/>
          </a:blip>
          <a:stretch>
            <a:fillRect/>
          </a:stretch>
        </p:blipFill>
        <p:spPr>
          <a:xfrm>
            <a:off x="6031613" y="1249863"/>
            <a:ext cx="2809175" cy="1067900"/>
          </a:xfrm>
          <a:prstGeom prst="rect">
            <a:avLst/>
          </a:prstGeom>
          <a:noFill/>
          <a:ln>
            <a:noFill/>
          </a:ln>
        </p:spPr>
      </p:pic>
      <p:pic>
        <p:nvPicPr>
          <p:cNvPr id="220" name="Google Shape;220;p33"/>
          <p:cNvPicPr preferRelativeResize="0"/>
          <p:nvPr/>
        </p:nvPicPr>
        <p:blipFill>
          <a:blip r:embed="rId4">
            <a:alphaModFix/>
          </a:blip>
          <a:stretch>
            <a:fillRect/>
          </a:stretch>
        </p:blipFill>
        <p:spPr>
          <a:xfrm>
            <a:off x="266124" y="686825"/>
            <a:ext cx="5249951" cy="1841225"/>
          </a:xfrm>
          <a:prstGeom prst="rect">
            <a:avLst/>
          </a:prstGeom>
          <a:noFill/>
          <a:ln>
            <a:noFill/>
          </a:ln>
        </p:spPr>
      </p:pic>
      <p:pic>
        <p:nvPicPr>
          <p:cNvPr id="221" name="Google Shape;221;p33"/>
          <p:cNvPicPr preferRelativeResize="0"/>
          <p:nvPr/>
        </p:nvPicPr>
        <p:blipFill>
          <a:blip r:embed="rId5">
            <a:alphaModFix/>
          </a:blip>
          <a:stretch>
            <a:fillRect/>
          </a:stretch>
        </p:blipFill>
        <p:spPr>
          <a:xfrm>
            <a:off x="266125" y="2595826"/>
            <a:ext cx="4483301" cy="2084749"/>
          </a:xfrm>
          <a:prstGeom prst="rect">
            <a:avLst/>
          </a:prstGeom>
          <a:noFill/>
          <a:ln>
            <a:noFill/>
          </a:ln>
        </p:spPr>
      </p:pic>
      <p:sp>
        <p:nvSpPr>
          <p:cNvPr id="222" name="Google Shape;222;p33"/>
          <p:cNvSpPr txBox="1"/>
          <p:nvPr/>
        </p:nvSpPr>
        <p:spPr>
          <a:xfrm>
            <a:off x="4898325" y="2763750"/>
            <a:ext cx="402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Orange curve </a:t>
            </a:r>
            <a:r>
              <a:rPr lang="pl">
                <a:latin typeface="Roboto"/>
                <a:ea typeface="Roboto"/>
                <a:cs typeface="Roboto"/>
                <a:sym typeface="Roboto"/>
              </a:rPr>
              <a:t>represents the data in order of increasing recall. Green is orange curve after projection. AP is the integral under green curve.</a:t>
            </a:r>
            <a:endParaRPr>
              <a:latin typeface="Roboto"/>
              <a:ea typeface="Roboto"/>
              <a:cs typeface="Roboto"/>
              <a:sym typeface="Roboto"/>
            </a:endParaRPr>
          </a:p>
        </p:txBody>
      </p:sp>
      <p:sp>
        <p:nvSpPr>
          <p:cNvPr id="223" name="Google Shape;223;p33"/>
          <p:cNvSpPr txBox="1"/>
          <p:nvPr/>
        </p:nvSpPr>
        <p:spPr>
          <a:xfrm>
            <a:off x="5588250" y="761375"/>
            <a:ext cx="35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Box prediction is correct if IoU &gt; threshold</a:t>
            </a:r>
            <a:endParaRPr>
              <a:latin typeface="Roboto"/>
              <a:ea typeface="Roboto"/>
              <a:cs typeface="Roboto"/>
              <a:sym typeface="Roboto"/>
            </a:endParaRPr>
          </a:p>
        </p:txBody>
      </p:sp>
      <p:sp>
        <p:nvSpPr>
          <p:cNvPr id="224" name="Google Shape;224;p33"/>
          <p:cNvSpPr txBox="1"/>
          <p:nvPr/>
        </p:nvSpPr>
        <p:spPr>
          <a:xfrm>
            <a:off x="4898325" y="3756050"/>
            <a:ext cx="384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mAP is the mean of AP for different values of IoU threshold. For COCO benchmark it is of 0.5 to 0.95 with a step of 0.05.</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CNNs </a:t>
            </a:r>
            <a:r>
              <a:rPr lang="pl"/>
              <a:t>visualization</a:t>
            </a:r>
            <a:endParaRPr/>
          </a:p>
        </p:txBody>
      </p:sp>
      <p:pic>
        <p:nvPicPr>
          <p:cNvPr id="230" name="Google Shape;230;p34"/>
          <p:cNvPicPr preferRelativeResize="0"/>
          <p:nvPr/>
        </p:nvPicPr>
        <p:blipFill>
          <a:blip r:embed="rId3">
            <a:alphaModFix/>
          </a:blip>
          <a:stretch>
            <a:fillRect/>
          </a:stretch>
        </p:blipFill>
        <p:spPr>
          <a:xfrm>
            <a:off x="478875" y="771450"/>
            <a:ext cx="4482899" cy="2206475"/>
          </a:xfrm>
          <a:prstGeom prst="rect">
            <a:avLst/>
          </a:prstGeom>
          <a:noFill/>
          <a:ln>
            <a:noFill/>
          </a:ln>
        </p:spPr>
      </p:pic>
      <p:pic>
        <p:nvPicPr>
          <p:cNvPr id="231" name="Google Shape;231;p34"/>
          <p:cNvPicPr preferRelativeResize="0"/>
          <p:nvPr/>
        </p:nvPicPr>
        <p:blipFill>
          <a:blip r:embed="rId4">
            <a:alphaModFix/>
          </a:blip>
          <a:stretch>
            <a:fillRect/>
          </a:stretch>
        </p:blipFill>
        <p:spPr>
          <a:xfrm>
            <a:off x="478875" y="3058650"/>
            <a:ext cx="4805422" cy="1790775"/>
          </a:xfrm>
          <a:prstGeom prst="rect">
            <a:avLst/>
          </a:prstGeom>
          <a:noFill/>
          <a:ln>
            <a:noFill/>
          </a:ln>
        </p:spPr>
      </p:pic>
      <p:pic>
        <p:nvPicPr>
          <p:cNvPr id="232" name="Google Shape;232;p34"/>
          <p:cNvPicPr preferRelativeResize="0"/>
          <p:nvPr/>
        </p:nvPicPr>
        <p:blipFill>
          <a:blip r:embed="rId5">
            <a:alphaModFix/>
          </a:blip>
          <a:stretch>
            <a:fillRect/>
          </a:stretch>
        </p:blipFill>
        <p:spPr>
          <a:xfrm>
            <a:off x="5436697" y="771450"/>
            <a:ext cx="3369756" cy="4219650"/>
          </a:xfrm>
          <a:prstGeom prst="rect">
            <a:avLst/>
          </a:prstGeom>
          <a:noFill/>
          <a:ln>
            <a:noFill/>
          </a:ln>
        </p:spPr>
      </p:pic>
      <p:sp>
        <p:nvSpPr>
          <p:cNvPr id="233" name="Google Shape;233;p34"/>
          <p:cNvSpPr txBox="1"/>
          <p:nvPr/>
        </p:nvSpPr>
        <p:spPr>
          <a:xfrm>
            <a:off x="429588" y="4791050"/>
            <a:ext cx="480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t>Matthew D. Zeiler and </a:t>
            </a:r>
            <a:r>
              <a:rPr lang="pl" sz="900"/>
              <a:t>Rob Fergus, Visualizing and Understanding Convolutional Networks</a:t>
            </a:r>
            <a:endParaRPr sz="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ViTs </a:t>
            </a:r>
            <a:r>
              <a:rPr lang="pl"/>
              <a:t>visualization</a:t>
            </a:r>
            <a:endParaRPr/>
          </a:p>
        </p:txBody>
      </p:sp>
      <p:pic>
        <p:nvPicPr>
          <p:cNvPr id="239" name="Google Shape;239;p35"/>
          <p:cNvPicPr preferRelativeResize="0"/>
          <p:nvPr/>
        </p:nvPicPr>
        <p:blipFill>
          <a:blip r:embed="rId3">
            <a:alphaModFix/>
          </a:blip>
          <a:stretch>
            <a:fillRect/>
          </a:stretch>
        </p:blipFill>
        <p:spPr>
          <a:xfrm>
            <a:off x="152400" y="802250"/>
            <a:ext cx="8839204" cy="2244329"/>
          </a:xfrm>
          <a:prstGeom prst="rect">
            <a:avLst/>
          </a:prstGeom>
          <a:noFill/>
          <a:ln>
            <a:noFill/>
          </a:ln>
        </p:spPr>
      </p:pic>
      <p:sp>
        <p:nvSpPr>
          <p:cNvPr id="240" name="Google Shape;240;p35"/>
          <p:cNvSpPr txBox="1"/>
          <p:nvPr/>
        </p:nvSpPr>
        <p:spPr>
          <a:xfrm>
            <a:off x="536700" y="4742900"/>
            <a:ext cx="8070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900"/>
              <a:t>Mathilde Caron et al., Emerging Properties in Self-Supervised Vision Transformers</a:t>
            </a:r>
            <a:endParaRPr sz="900"/>
          </a:p>
        </p:txBody>
      </p:sp>
      <p:pic>
        <p:nvPicPr>
          <p:cNvPr id="241" name="Google Shape;241;p35"/>
          <p:cNvPicPr preferRelativeResize="0"/>
          <p:nvPr/>
        </p:nvPicPr>
        <p:blipFill>
          <a:blip r:embed="rId4">
            <a:alphaModFix/>
          </a:blip>
          <a:stretch>
            <a:fillRect/>
          </a:stretch>
        </p:blipFill>
        <p:spPr>
          <a:xfrm>
            <a:off x="113550" y="3092584"/>
            <a:ext cx="8916901" cy="16503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Convolutions</a:t>
            </a:r>
            <a:endParaRPr/>
          </a:p>
        </p:txBody>
      </p:sp>
      <p:sp>
        <p:nvSpPr>
          <p:cNvPr id="81" name="Google Shape;81;p15"/>
          <p:cNvSpPr txBox="1"/>
          <p:nvPr/>
        </p:nvSpPr>
        <p:spPr>
          <a:xfrm>
            <a:off x="572450" y="870788"/>
            <a:ext cx="292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500">
                <a:latin typeface="Roboto"/>
                <a:ea typeface="Roboto"/>
                <a:cs typeface="Roboto"/>
                <a:sym typeface="Roboto"/>
              </a:rPr>
              <a:t>Why not fully connected layers? </a:t>
            </a:r>
            <a:endParaRPr sz="1500">
              <a:latin typeface="Roboto"/>
              <a:ea typeface="Roboto"/>
              <a:cs typeface="Roboto"/>
              <a:sym typeface="Roboto"/>
            </a:endParaRPr>
          </a:p>
        </p:txBody>
      </p:sp>
      <p:sp>
        <p:nvSpPr>
          <p:cNvPr id="82" name="Google Shape;82;p15"/>
          <p:cNvSpPr txBox="1"/>
          <p:nvPr/>
        </p:nvSpPr>
        <p:spPr>
          <a:xfrm>
            <a:off x="158700" y="4578875"/>
            <a:ext cx="88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t>Baskin, Chaim &amp; Liss, Natan &amp; Mendelson, Avi &amp; Zheltonozhskii, Evgenii. (2017). Streaming Architecture for Large-Scale Quantized Neural Networks on an FPGA-Based Dataflow Platform.</a:t>
            </a:r>
            <a:endParaRPr sz="900"/>
          </a:p>
        </p:txBody>
      </p:sp>
      <p:pic>
        <p:nvPicPr>
          <p:cNvPr id="83" name="Google Shape;83;p15"/>
          <p:cNvPicPr preferRelativeResize="0"/>
          <p:nvPr/>
        </p:nvPicPr>
        <p:blipFill>
          <a:blip r:embed="rId3">
            <a:alphaModFix/>
          </a:blip>
          <a:stretch>
            <a:fillRect/>
          </a:stretch>
        </p:blipFill>
        <p:spPr>
          <a:xfrm>
            <a:off x="98250" y="1538025"/>
            <a:ext cx="5987451" cy="2909200"/>
          </a:xfrm>
          <a:prstGeom prst="rect">
            <a:avLst/>
          </a:prstGeom>
          <a:noFill/>
          <a:ln>
            <a:noFill/>
          </a:ln>
        </p:spPr>
      </p:pic>
      <p:pic>
        <p:nvPicPr>
          <p:cNvPr id="84" name="Google Shape;84;p15"/>
          <p:cNvPicPr preferRelativeResize="0"/>
          <p:nvPr/>
        </p:nvPicPr>
        <p:blipFill>
          <a:blip r:embed="rId4">
            <a:alphaModFix/>
          </a:blip>
          <a:stretch>
            <a:fillRect/>
          </a:stretch>
        </p:blipFill>
        <p:spPr>
          <a:xfrm>
            <a:off x="6144000" y="2045800"/>
            <a:ext cx="3000000" cy="2107750"/>
          </a:xfrm>
          <a:prstGeom prst="rect">
            <a:avLst/>
          </a:prstGeom>
          <a:noFill/>
          <a:ln>
            <a:noFill/>
          </a:ln>
        </p:spPr>
      </p:pic>
      <p:sp>
        <p:nvSpPr>
          <p:cNvPr id="85" name="Google Shape;85;p15"/>
          <p:cNvSpPr txBox="1"/>
          <p:nvPr/>
        </p:nvSpPr>
        <p:spPr>
          <a:xfrm>
            <a:off x="4503450" y="870775"/>
            <a:ext cx="442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500">
                <a:latin typeface="Roboto"/>
                <a:ea typeface="Roboto"/>
                <a:cs typeface="Roboto"/>
                <a:sym typeface="Roboto"/>
              </a:rPr>
              <a:t>(256 x 256 x 3)^2 = 38 654 705 664 parameters!!!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Pooling</a:t>
            </a:r>
            <a:endParaRPr/>
          </a:p>
        </p:txBody>
      </p:sp>
      <p:pic>
        <p:nvPicPr>
          <p:cNvPr id="91" name="Google Shape;91;p16"/>
          <p:cNvPicPr preferRelativeResize="0"/>
          <p:nvPr/>
        </p:nvPicPr>
        <p:blipFill>
          <a:blip r:embed="rId3">
            <a:alphaModFix/>
          </a:blip>
          <a:stretch>
            <a:fillRect/>
          </a:stretch>
        </p:blipFill>
        <p:spPr>
          <a:xfrm>
            <a:off x="4530225" y="1136425"/>
            <a:ext cx="4460626" cy="3523375"/>
          </a:xfrm>
          <a:prstGeom prst="rect">
            <a:avLst/>
          </a:prstGeom>
          <a:noFill/>
          <a:ln>
            <a:noFill/>
          </a:ln>
        </p:spPr>
      </p:pic>
      <p:pic>
        <p:nvPicPr>
          <p:cNvPr id="92" name="Google Shape;92;p16"/>
          <p:cNvPicPr preferRelativeResize="0"/>
          <p:nvPr/>
        </p:nvPicPr>
        <p:blipFill>
          <a:blip r:embed="rId4">
            <a:alphaModFix/>
          </a:blip>
          <a:stretch>
            <a:fillRect/>
          </a:stretch>
        </p:blipFill>
        <p:spPr>
          <a:xfrm>
            <a:off x="141750" y="2664912"/>
            <a:ext cx="4266225" cy="1994888"/>
          </a:xfrm>
          <a:prstGeom prst="rect">
            <a:avLst/>
          </a:prstGeom>
          <a:noFill/>
          <a:ln>
            <a:noFill/>
          </a:ln>
        </p:spPr>
      </p:pic>
      <p:sp>
        <p:nvSpPr>
          <p:cNvPr id="93" name="Google Shape;93;p16"/>
          <p:cNvSpPr txBox="1"/>
          <p:nvPr/>
        </p:nvSpPr>
        <p:spPr>
          <a:xfrm>
            <a:off x="490850" y="1002375"/>
            <a:ext cx="3159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Roboto"/>
                <a:ea typeface="Roboto"/>
                <a:cs typeface="Roboto"/>
                <a:sym typeface="Roboto"/>
              </a:rPr>
              <a:t>Role of pooling: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decreases spatial size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make network less sensitive to exact location of features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pl">
                <a:latin typeface="Roboto"/>
                <a:ea typeface="Roboto"/>
                <a:cs typeface="Roboto"/>
                <a:sym typeface="Roboto"/>
              </a:rPr>
              <a:t>enable convolutions to work on the bigger context of the image</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Typical CNN architecture for classification</a:t>
            </a:r>
            <a:endParaRPr/>
          </a:p>
        </p:txBody>
      </p:sp>
      <p:pic>
        <p:nvPicPr>
          <p:cNvPr id="99" name="Google Shape;99;p17"/>
          <p:cNvPicPr preferRelativeResize="0"/>
          <p:nvPr/>
        </p:nvPicPr>
        <p:blipFill>
          <a:blip r:embed="rId3">
            <a:alphaModFix/>
          </a:blip>
          <a:stretch>
            <a:fillRect/>
          </a:stretch>
        </p:blipFill>
        <p:spPr>
          <a:xfrm>
            <a:off x="152400" y="1439075"/>
            <a:ext cx="8839199" cy="27197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Object detection</a:t>
            </a:r>
            <a:endParaRPr/>
          </a:p>
        </p:txBody>
      </p:sp>
      <p:pic>
        <p:nvPicPr>
          <p:cNvPr id="105" name="Google Shape;105;p18"/>
          <p:cNvPicPr preferRelativeResize="0"/>
          <p:nvPr/>
        </p:nvPicPr>
        <p:blipFill>
          <a:blip r:embed="rId3">
            <a:alphaModFix/>
          </a:blip>
          <a:stretch>
            <a:fillRect/>
          </a:stretch>
        </p:blipFill>
        <p:spPr>
          <a:xfrm>
            <a:off x="1580800" y="762050"/>
            <a:ext cx="5861506" cy="42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One stage detectors - YOLO</a:t>
            </a:r>
            <a:endParaRPr/>
          </a:p>
        </p:txBody>
      </p:sp>
      <p:pic>
        <p:nvPicPr>
          <p:cNvPr id="111" name="Google Shape;111;p19"/>
          <p:cNvPicPr preferRelativeResize="0"/>
          <p:nvPr/>
        </p:nvPicPr>
        <p:blipFill>
          <a:blip r:embed="rId3">
            <a:alphaModFix/>
          </a:blip>
          <a:stretch>
            <a:fillRect/>
          </a:stretch>
        </p:blipFill>
        <p:spPr>
          <a:xfrm>
            <a:off x="332175" y="1524995"/>
            <a:ext cx="8358775" cy="3491480"/>
          </a:xfrm>
          <a:prstGeom prst="rect">
            <a:avLst/>
          </a:prstGeom>
          <a:noFill/>
          <a:ln>
            <a:noFill/>
          </a:ln>
        </p:spPr>
      </p:pic>
      <p:pic>
        <p:nvPicPr>
          <p:cNvPr id="112" name="Google Shape;112;p19"/>
          <p:cNvPicPr preferRelativeResize="0"/>
          <p:nvPr/>
        </p:nvPicPr>
        <p:blipFill>
          <a:blip r:embed="rId4">
            <a:alphaModFix/>
          </a:blip>
          <a:stretch>
            <a:fillRect/>
          </a:stretch>
        </p:blipFill>
        <p:spPr>
          <a:xfrm>
            <a:off x="4724725" y="-1"/>
            <a:ext cx="4419275" cy="2806225"/>
          </a:xfrm>
          <a:prstGeom prst="rect">
            <a:avLst/>
          </a:prstGeom>
          <a:noFill/>
          <a:ln>
            <a:noFill/>
          </a:ln>
        </p:spPr>
      </p:pic>
      <p:sp>
        <p:nvSpPr>
          <p:cNvPr id="113" name="Google Shape;113;p19"/>
          <p:cNvSpPr txBox="1"/>
          <p:nvPr/>
        </p:nvSpPr>
        <p:spPr>
          <a:xfrm>
            <a:off x="450000" y="1032400"/>
            <a:ext cx="412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t>Joseph Redmon and Santosh Divvala and Ross Girshick and Ali Farhadi, </a:t>
            </a:r>
            <a:r>
              <a:rPr lang="pl" sz="1000" u="sng">
                <a:solidFill>
                  <a:schemeClr val="hlink"/>
                </a:solidFill>
                <a:hlinkClick r:id="rId5"/>
              </a:rPr>
              <a:t>You Only Look Once: Unified, Real-Time Object Detection</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Two stage detectors - Faster R-CNN</a:t>
            </a:r>
            <a:endParaRPr/>
          </a:p>
        </p:txBody>
      </p:sp>
      <p:pic>
        <p:nvPicPr>
          <p:cNvPr id="119" name="Google Shape;119;p20"/>
          <p:cNvPicPr preferRelativeResize="0"/>
          <p:nvPr/>
        </p:nvPicPr>
        <p:blipFill>
          <a:blip r:embed="rId3">
            <a:alphaModFix/>
          </a:blip>
          <a:stretch>
            <a:fillRect/>
          </a:stretch>
        </p:blipFill>
        <p:spPr>
          <a:xfrm>
            <a:off x="35725" y="951350"/>
            <a:ext cx="4743049" cy="3963568"/>
          </a:xfrm>
          <a:prstGeom prst="rect">
            <a:avLst/>
          </a:prstGeom>
          <a:noFill/>
          <a:ln>
            <a:noFill/>
          </a:ln>
        </p:spPr>
      </p:pic>
      <p:pic>
        <p:nvPicPr>
          <p:cNvPr id="120" name="Google Shape;120;p20"/>
          <p:cNvPicPr preferRelativeResize="0"/>
          <p:nvPr/>
        </p:nvPicPr>
        <p:blipFill rotWithShape="1">
          <a:blip r:embed="rId4">
            <a:alphaModFix/>
          </a:blip>
          <a:srcRect b="0" l="0" r="0" t="0"/>
          <a:stretch/>
        </p:blipFill>
        <p:spPr>
          <a:xfrm>
            <a:off x="4778775" y="1573713"/>
            <a:ext cx="4302925" cy="2546050"/>
          </a:xfrm>
          <a:prstGeom prst="rect">
            <a:avLst/>
          </a:prstGeom>
          <a:noFill/>
          <a:ln>
            <a:noFill/>
          </a:ln>
        </p:spPr>
      </p:pic>
      <p:sp>
        <p:nvSpPr>
          <p:cNvPr id="121" name="Google Shape;121;p20"/>
          <p:cNvSpPr txBox="1"/>
          <p:nvPr/>
        </p:nvSpPr>
        <p:spPr>
          <a:xfrm>
            <a:off x="255800" y="4743300"/>
            <a:ext cx="4302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t>Shilpa Ananth, </a:t>
            </a:r>
            <a:r>
              <a:rPr lang="pl" sz="900" u="sng">
                <a:solidFill>
                  <a:schemeClr val="hlink"/>
                </a:solidFill>
                <a:hlinkClick r:id="rId5"/>
              </a:rPr>
              <a:t>Faster R-CNN for object detection</a:t>
            </a:r>
            <a:endParaRPr sz="900"/>
          </a:p>
        </p:txBody>
      </p:sp>
      <p:sp>
        <p:nvSpPr>
          <p:cNvPr id="122" name="Google Shape;122;p20"/>
          <p:cNvSpPr txBox="1"/>
          <p:nvPr/>
        </p:nvSpPr>
        <p:spPr>
          <a:xfrm>
            <a:off x="5482025" y="414300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900"/>
              <a:t>Shaoqing Ren and Kaiming He and Ross Girshick and Jian Sun, </a:t>
            </a:r>
            <a:r>
              <a:rPr lang="pl" sz="900" u="sng">
                <a:solidFill>
                  <a:schemeClr val="hlink"/>
                </a:solidFill>
                <a:hlinkClick r:id="rId6"/>
              </a:rPr>
              <a:t>Faster R-CNN: Towards Real-Time Object Detection with Region Proposal Networks</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RoI Pool</a:t>
            </a:r>
            <a:endParaRPr/>
          </a:p>
        </p:txBody>
      </p:sp>
      <p:pic>
        <p:nvPicPr>
          <p:cNvPr id="128" name="Google Shape;128;p21"/>
          <p:cNvPicPr preferRelativeResize="0"/>
          <p:nvPr/>
        </p:nvPicPr>
        <p:blipFill>
          <a:blip r:embed="rId3">
            <a:alphaModFix/>
          </a:blip>
          <a:stretch>
            <a:fillRect/>
          </a:stretch>
        </p:blipFill>
        <p:spPr>
          <a:xfrm>
            <a:off x="1647475" y="780850"/>
            <a:ext cx="5626200" cy="421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